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392576853e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392576853e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https://upload.wikimedia.org/wikipedia/commons/4/41/Tidalwaves1.gif</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92576853e_0_2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92576853e_0_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92576853e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92576853e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92576853e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92576853e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392576853e_0_2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392576853e_0_2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392576853e_0_2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392576853e_0_2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92576853e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92576853e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1600"/>
              </a:spcBef>
              <a:spcAft>
                <a:spcPts val="0"/>
              </a:spcAft>
              <a:buClr>
                <a:schemeClr val="dk1"/>
              </a:buClr>
              <a:buSzPts val="1400"/>
              <a:buChar char="○"/>
              <a:defRPr>
                <a:solidFill>
                  <a:schemeClr val="dk1"/>
                </a:solidFill>
              </a:defRPr>
            </a:lvl2pPr>
            <a:lvl3pPr indent="-317500" lvl="2" marL="1371600">
              <a:spcBef>
                <a:spcPts val="1600"/>
              </a:spcBef>
              <a:spcAft>
                <a:spcPts val="0"/>
              </a:spcAft>
              <a:buClr>
                <a:schemeClr val="dk1"/>
              </a:buClr>
              <a:buSzPts val="1400"/>
              <a:buChar char="■"/>
              <a:defRPr>
                <a:solidFill>
                  <a:schemeClr val="dk1"/>
                </a:solidFill>
              </a:defRPr>
            </a:lvl3pPr>
            <a:lvl4pPr indent="-317500" lvl="3" marL="1828800">
              <a:spcBef>
                <a:spcPts val="1600"/>
              </a:spcBef>
              <a:spcAft>
                <a:spcPts val="0"/>
              </a:spcAft>
              <a:buClr>
                <a:schemeClr val="dk1"/>
              </a:buClr>
              <a:buSzPts val="1400"/>
              <a:buChar char="●"/>
              <a:defRPr>
                <a:solidFill>
                  <a:schemeClr val="dk1"/>
                </a:solidFill>
              </a:defRPr>
            </a:lvl4pPr>
            <a:lvl5pPr indent="-317500" lvl="4" marL="2286000">
              <a:spcBef>
                <a:spcPts val="1600"/>
              </a:spcBef>
              <a:spcAft>
                <a:spcPts val="0"/>
              </a:spcAft>
              <a:buClr>
                <a:schemeClr val="dk1"/>
              </a:buClr>
              <a:buSzPts val="1400"/>
              <a:buChar char="○"/>
              <a:defRPr>
                <a:solidFill>
                  <a:schemeClr val="dk1"/>
                </a:solidFill>
              </a:defRPr>
            </a:lvl5pPr>
            <a:lvl6pPr indent="-317500" lvl="5" marL="2743200">
              <a:spcBef>
                <a:spcPts val="1600"/>
              </a:spcBef>
              <a:spcAft>
                <a:spcPts val="0"/>
              </a:spcAft>
              <a:buClr>
                <a:schemeClr val="dk1"/>
              </a:buClr>
              <a:buSzPts val="1400"/>
              <a:buChar char="■"/>
              <a:defRPr>
                <a:solidFill>
                  <a:schemeClr val="dk1"/>
                </a:solidFill>
              </a:defRPr>
            </a:lvl6pPr>
            <a:lvl7pPr indent="-317500" lvl="6" marL="3200400">
              <a:spcBef>
                <a:spcPts val="1600"/>
              </a:spcBef>
              <a:spcAft>
                <a:spcPts val="0"/>
              </a:spcAft>
              <a:buClr>
                <a:schemeClr val="dk1"/>
              </a:buClr>
              <a:buSzPts val="1400"/>
              <a:buChar char="●"/>
              <a:defRPr>
                <a:solidFill>
                  <a:schemeClr val="dk1"/>
                </a:solidFill>
              </a:defRPr>
            </a:lvl7pPr>
            <a:lvl8pPr indent="-317500" lvl="7" marL="3657600">
              <a:spcBef>
                <a:spcPts val="1600"/>
              </a:spcBef>
              <a:spcAft>
                <a:spcPts val="0"/>
              </a:spcAft>
              <a:buClr>
                <a:schemeClr val="dk1"/>
              </a:buClr>
              <a:buSzPts val="1400"/>
              <a:buChar char="○"/>
              <a:defRPr>
                <a:solidFill>
                  <a:schemeClr val="dk1"/>
                </a:solidFill>
              </a:defRPr>
            </a:lvl8pPr>
            <a:lvl9pPr indent="-317500" lvl="8" marL="4114800">
              <a:spcBef>
                <a:spcPts val="1600"/>
              </a:spcBef>
              <a:spcAft>
                <a:spcPts val="1600"/>
              </a:spcAft>
              <a:buClr>
                <a:schemeClr val="dk1"/>
              </a:buClr>
              <a:buSzPts val="1400"/>
              <a:buChar char="■"/>
              <a:defRPr>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lt2"/>
              </a:buClr>
              <a:buSzPts val="1800"/>
              <a:buChar char="●"/>
              <a:defRPr sz="1800">
                <a:solidFill>
                  <a:schemeClr val="lt2"/>
                </a:solidFill>
              </a:defRPr>
            </a:lvl1pPr>
            <a:lvl2pPr indent="-317500" lvl="1" marL="914400">
              <a:lnSpc>
                <a:spcPct val="115000"/>
              </a:lnSpc>
              <a:spcBef>
                <a:spcPts val="1600"/>
              </a:spcBef>
              <a:spcAft>
                <a:spcPts val="0"/>
              </a:spcAft>
              <a:buClr>
                <a:schemeClr val="lt2"/>
              </a:buClr>
              <a:buSzPts val="1400"/>
              <a:buChar char="○"/>
              <a:defRPr>
                <a:solidFill>
                  <a:schemeClr val="lt2"/>
                </a:solidFill>
              </a:defRPr>
            </a:lvl2pPr>
            <a:lvl3pPr indent="-317500" lvl="2" marL="1371600">
              <a:lnSpc>
                <a:spcPct val="115000"/>
              </a:lnSpc>
              <a:spcBef>
                <a:spcPts val="1600"/>
              </a:spcBef>
              <a:spcAft>
                <a:spcPts val="0"/>
              </a:spcAft>
              <a:buClr>
                <a:schemeClr val="lt2"/>
              </a:buClr>
              <a:buSzPts val="1400"/>
              <a:buChar char="■"/>
              <a:defRPr>
                <a:solidFill>
                  <a:schemeClr val="lt2"/>
                </a:solidFill>
              </a:defRPr>
            </a:lvl3pPr>
            <a:lvl4pPr indent="-317500" lvl="3" marL="1828800">
              <a:lnSpc>
                <a:spcPct val="115000"/>
              </a:lnSpc>
              <a:spcBef>
                <a:spcPts val="1600"/>
              </a:spcBef>
              <a:spcAft>
                <a:spcPts val="0"/>
              </a:spcAft>
              <a:buClr>
                <a:schemeClr val="lt2"/>
              </a:buClr>
              <a:buSzPts val="1400"/>
              <a:buChar char="●"/>
              <a:defRPr>
                <a:solidFill>
                  <a:schemeClr val="lt2"/>
                </a:solidFill>
              </a:defRPr>
            </a:lvl4pPr>
            <a:lvl5pPr indent="-317500" lvl="4" marL="2286000">
              <a:lnSpc>
                <a:spcPct val="115000"/>
              </a:lnSpc>
              <a:spcBef>
                <a:spcPts val="1600"/>
              </a:spcBef>
              <a:spcAft>
                <a:spcPts val="0"/>
              </a:spcAft>
              <a:buClr>
                <a:schemeClr val="lt2"/>
              </a:buClr>
              <a:buSzPts val="1400"/>
              <a:buChar char="○"/>
              <a:defRPr>
                <a:solidFill>
                  <a:schemeClr val="lt2"/>
                </a:solidFill>
              </a:defRPr>
            </a:lvl5pPr>
            <a:lvl6pPr indent="-317500" lvl="5" marL="2743200">
              <a:lnSpc>
                <a:spcPct val="115000"/>
              </a:lnSpc>
              <a:spcBef>
                <a:spcPts val="1600"/>
              </a:spcBef>
              <a:spcAft>
                <a:spcPts val="0"/>
              </a:spcAft>
              <a:buClr>
                <a:schemeClr val="lt2"/>
              </a:buClr>
              <a:buSzPts val="1400"/>
              <a:buChar char="■"/>
              <a:defRPr>
                <a:solidFill>
                  <a:schemeClr val="lt2"/>
                </a:solidFill>
              </a:defRPr>
            </a:lvl6pPr>
            <a:lvl7pPr indent="-317500" lvl="6" marL="3200400">
              <a:lnSpc>
                <a:spcPct val="115000"/>
              </a:lnSpc>
              <a:spcBef>
                <a:spcPts val="1600"/>
              </a:spcBef>
              <a:spcAft>
                <a:spcPts val="0"/>
              </a:spcAft>
              <a:buClr>
                <a:schemeClr val="lt2"/>
              </a:buClr>
              <a:buSzPts val="1400"/>
              <a:buChar char="●"/>
              <a:defRPr>
                <a:solidFill>
                  <a:schemeClr val="lt2"/>
                </a:solidFill>
              </a:defRPr>
            </a:lvl7pPr>
            <a:lvl8pPr indent="-317500" lvl="7" marL="3657600">
              <a:lnSpc>
                <a:spcPct val="115000"/>
              </a:lnSpc>
              <a:spcBef>
                <a:spcPts val="1600"/>
              </a:spcBef>
              <a:spcAft>
                <a:spcPts val="0"/>
              </a:spcAft>
              <a:buClr>
                <a:schemeClr val="lt2"/>
              </a:buClr>
              <a:buSzPts val="1400"/>
              <a:buChar char="○"/>
              <a:defRPr>
                <a:solidFill>
                  <a:schemeClr val="lt2"/>
                </a:solidFill>
              </a:defRPr>
            </a:lvl8pPr>
            <a:lvl9pPr indent="-317500" lvl="8" marL="4114800">
              <a:lnSpc>
                <a:spcPct val="115000"/>
              </a:lnSpc>
              <a:spcBef>
                <a:spcPts val="1600"/>
              </a:spcBef>
              <a:spcAft>
                <a:spcPts val="1600"/>
              </a:spcAft>
              <a:buClr>
                <a:schemeClr val="lt2"/>
              </a:buClr>
              <a:buSzPts val="1400"/>
              <a:buChar char="■"/>
              <a:defRPr>
                <a:solidFill>
                  <a:schemeClr val="lt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en.wikipedia.org/wiki/Hydrostatic_equilibrium" TargetMode="External"/><Relationship Id="rId4" Type="http://schemas.openxmlformats.org/officeDocument/2006/relationships/hyperlink" Target="https://en.wikipedia.org/wiki/Hydrostatic_equilibrium" TargetMode="External"/><Relationship Id="rId9" Type="http://schemas.openxmlformats.org/officeDocument/2006/relationships/hyperlink" Target="https://en.wikipedia.org/wiki/Small_Solar_System_body" TargetMode="External"/><Relationship Id="rId5" Type="http://schemas.openxmlformats.org/officeDocument/2006/relationships/hyperlink" Target="https://en.wikipedia.org/wiki/Clearing_the_neighbourhood" TargetMode="External"/><Relationship Id="rId6" Type="http://schemas.openxmlformats.org/officeDocument/2006/relationships/hyperlink" Target="https://en.wikipedia.org/wiki/Clearing_the_neighbourhood" TargetMode="External"/><Relationship Id="rId7" Type="http://schemas.openxmlformats.org/officeDocument/2006/relationships/hyperlink" Target="https://en.wikipedia.org/wiki/Natural_satellite" TargetMode="External"/><Relationship Id="rId8" Type="http://schemas.openxmlformats.org/officeDocument/2006/relationships/hyperlink" Target="https://en.wikipedia.org/wiki/Natural_satellite"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00"/>
        </a:solidFill>
      </p:bgPr>
    </p:bg>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solidFill>
                  <a:srgbClr val="FFFFFF"/>
                </a:solidFill>
              </a:rPr>
              <a:t>Review Lab</a:t>
            </a:r>
            <a:endParaRPr>
              <a:solidFill>
                <a:srgbClr val="FFFFFF"/>
              </a:solidFill>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rPr>
              <a:t>Spring 2018</a:t>
            </a:r>
            <a:endParaRPr>
              <a:solidFill>
                <a:srgbClr val="FF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00"/>
        </a:solidFill>
      </p:bgPr>
    </p:bg>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Tides</a:t>
            </a:r>
            <a:endParaRPr/>
          </a:p>
        </p:txBody>
      </p:sp>
      <p:sp>
        <p:nvSpPr>
          <p:cNvPr id="61" name="Google Shape;61;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62" name="Google Shape;62;p14"/>
          <p:cNvPicPr preferRelativeResize="0"/>
          <p:nvPr/>
        </p:nvPicPr>
        <p:blipFill>
          <a:blip r:embed="rId3">
            <a:alphaModFix/>
          </a:blip>
          <a:stretch>
            <a:fillRect/>
          </a:stretch>
        </p:blipFill>
        <p:spPr>
          <a:xfrm>
            <a:off x="2277011" y="1152475"/>
            <a:ext cx="4516239" cy="38031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00"/>
        </a:solidFill>
      </p:bgPr>
    </p:bg>
    <p:spTree>
      <p:nvGrpSpPr>
        <p:cNvPr id="66" name="Shape 66"/>
        <p:cNvGrpSpPr/>
        <p:nvPr/>
      </p:nvGrpSpPr>
      <p:grpSpPr>
        <a:xfrm>
          <a:off x="0" y="0"/>
          <a:ext cx="0" cy="0"/>
          <a:chOff x="0" y="0"/>
          <a:chExt cx="0" cy="0"/>
        </a:xfrm>
      </p:grpSpPr>
      <p:sp>
        <p:nvSpPr>
          <p:cNvPr id="67" name="Google Shape;67;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Tidal locking</a:t>
            </a:r>
            <a:endParaRPr/>
          </a:p>
        </p:txBody>
      </p:sp>
      <p:sp>
        <p:nvSpPr>
          <p:cNvPr id="68" name="Google Shape;68;p15"/>
          <p:cNvSpPr txBox="1"/>
          <p:nvPr>
            <p:ph idx="1" type="body"/>
          </p:nvPr>
        </p:nvSpPr>
        <p:spPr>
          <a:xfrm>
            <a:off x="311700" y="1152475"/>
            <a:ext cx="66027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Tidal forces (different from tides, but related) will stretch and pull a body.</a:t>
            </a:r>
            <a:endParaRPr/>
          </a:p>
          <a:p>
            <a:pPr indent="0" lvl="0" marL="0" rtl="0" algn="l">
              <a:spcBef>
                <a:spcPts val="1600"/>
              </a:spcBef>
              <a:spcAft>
                <a:spcPts val="0"/>
              </a:spcAft>
              <a:buNone/>
            </a:pPr>
            <a:r>
              <a:rPr lang="en"/>
              <a:t>These exert a net torque on the body, which try to rotate it.</a:t>
            </a:r>
            <a:endParaRPr/>
          </a:p>
          <a:p>
            <a:pPr indent="0" lvl="0" marL="0" rtl="0" algn="l">
              <a:spcBef>
                <a:spcPts val="1600"/>
              </a:spcBef>
              <a:spcAft>
                <a:spcPts val="0"/>
              </a:spcAft>
              <a:buNone/>
            </a:pPr>
            <a:r>
              <a:rPr lang="en"/>
              <a:t>The body is probably already rotating, so these will act to either slow the rotation or speed it up until there is no net torque, when it matches the orbital period.</a:t>
            </a:r>
            <a:endParaRPr/>
          </a:p>
          <a:p>
            <a:pPr indent="0" lvl="0" marL="0" rtl="0" algn="l">
              <a:spcBef>
                <a:spcPts val="1600"/>
              </a:spcBef>
              <a:spcAft>
                <a:spcPts val="1600"/>
              </a:spcAft>
              <a:buNone/>
            </a:pPr>
            <a:r>
              <a:rPr lang="en"/>
              <a:t>Angular momentum is conserved, so this will also affect the orbit.</a:t>
            </a:r>
            <a:endParaRPr/>
          </a:p>
        </p:txBody>
      </p:sp>
      <p:pic>
        <p:nvPicPr>
          <p:cNvPr id="69" name="Google Shape;69;p15"/>
          <p:cNvPicPr preferRelativeResize="0"/>
          <p:nvPr/>
        </p:nvPicPr>
        <p:blipFill>
          <a:blip r:embed="rId3">
            <a:alphaModFix/>
          </a:blip>
          <a:stretch>
            <a:fillRect/>
          </a:stretch>
        </p:blipFill>
        <p:spPr>
          <a:xfrm>
            <a:off x="6914263" y="1074725"/>
            <a:ext cx="1704975" cy="35718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00"/>
        </a:solidFill>
      </p:bgPr>
    </p:bg>
    <p:spTree>
      <p:nvGrpSpPr>
        <p:cNvPr id="73" name="Shape 73"/>
        <p:cNvGrpSpPr/>
        <p:nvPr/>
      </p:nvGrpSpPr>
      <p:grpSpPr>
        <a:xfrm>
          <a:off x="0" y="0"/>
          <a:ext cx="0" cy="0"/>
          <a:chOff x="0" y="0"/>
          <a:chExt cx="0" cy="0"/>
        </a:xfrm>
      </p:grpSpPr>
      <p:sp>
        <p:nvSpPr>
          <p:cNvPr id="74" name="Google Shape;74;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rPr>
              <a:t>Moon Phases</a:t>
            </a:r>
            <a:endParaRPr>
              <a:solidFill>
                <a:srgbClr val="FFFFFF"/>
              </a:solidFill>
            </a:endParaRPr>
          </a:p>
        </p:txBody>
      </p:sp>
      <p:sp>
        <p:nvSpPr>
          <p:cNvPr id="75" name="Google Shape;75;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rPr>
              <a:t>Remember that the Moon’s orbit is not the same as the Earth’s rotation (1 month vs. 1 day).</a:t>
            </a:r>
            <a:endParaRPr>
              <a:solidFill>
                <a:srgbClr val="FFFFFF"/>
              </a:solidFill>
            </a:endParaRPr>
          </a:p>
          <a:p>
            <a:pPr indent="0" lvl="0" marL="0" rtl="0" algn="l">
              <a:spcBef>
                <a:spcPts val="1600"/>
              </a:spcBef>
              <a:spcAft>
                <a:spcPts val="0"/>
              </a:spcAft>
              <a:buNone/>
            </a:pPr>
            <a:r>
              <a:rPr lang="en">
                <a:solidFill>
                  <a:srgbClr val="FFFFFF"/>
                </a:solidFill>
              </a:rPr>
              <a:t>Where you are located on Earth has no bearing on the phase you see; a full moon is a full moon for everyone on Earth.</a:t>
            </a:r>
            <a:endParaRPr>
              <a:solidFill>
                <a:srgbClr val="FFFFFF"/>
              </a:solidFill>
            </a:endParaRPr>
          </a:p>
          <a:p>
            <a:pPr indent="0" lvl="0" marL="0" rtl="0" algn="l">
              <a:spcBef>
                <a:spcPts val="1600"/>
              </a:spcBef>
              <a:spcAft>
                <a:spcPts val="0"/>
              </a:spcAft>
              <a:buNone/>
            </a:pPr>
            <a:r>
              <a:rPr lang="en">
                <a:solidFill>
                  <a:srgbClr val="FFFFFF"/>
                </a:solidFill>
              </a:rPr>
              <a:t>The time that it rises and sets will be the same, locally; for example, the full moon will rise at sunset in Las Cruces, and rise at sunset in Tokyo, even though Tokyo is nine hours behind us. </a:t>
            </a:r>
            <a:endParaRPr>
              <a:solidFill>
                <a:srgbClr val="FFFFFF"/>
              </a:solidFill>
            </a:endParaRPr>
          </a:p>
          <a:p>
            <a:pPr indent="0" lvl="0" marL="0" rtl="0" algn="l">
              <a:spcBef>
                <a:spcPts val="1600"/>
              </a:spcBef>
              <a:spcAft>
                <a:spcPts val="1600"/>
              </a:spcAft>
              <a:buNone/>
            </a:pPr>
            <a:r>
              <a:rPr lang="en">
                <a:solidFill>
                  <a:srgbClr val="FFFFFF"/>
                </a:solidFill>
              </a:rPr>
              <a:t>If you get confused, try to think of the geometry of the situation. Where is the Moon in relation to the Earth and Sun, and where are you? What part of the moon’s illuminated surface are you seeing?</a:t>
            </a:r>
            <a:endParaRPr>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00"/>
        </a:solidFill>
      </p:bgPr>
    </p:bg>
    <p:spTree>
      <p:nvGrpSpPr>
        <p:cNvPr id="79" name="Shape 79"/>
        <p:cNvGrpSpPr/>
        <p:nvPr/>
      </p:nvGrpSpPr>
      <p:grpSpPr>
        <a:xfrm>
          <a:off x="0" y="0"/>
          <a:ext cx="0" cy="0"/>
          <a:chOff x="0" y="0"/>
          <a:chExt cx="0" cy="0"/>
        </a:xfrm>
      </p:grpSpPr>
      <p:pic>
        <p:nvPicPr>
          <p:cNvPr descr="https://upload.wikimedia.org/wikipedia/commons/7/72/Lunar-Phase-Diagram.png" id="80" name="Google Shape;80;p17"/>
          <p:cNvPicPr preferRelativeResize="0"/>
          <p:nvPr/>
        </p:nvPicPr>
        <p:blipFill>
          <a:blip r:embed="rId3">
            <a:alphaModFix/>
          </a:blip>
          <a:stretch>
            <a:fillRect/>
          </a:stretch>
        </p:blipFill>
        <p:spPr>
          <a:xfrm>
            <a:off x="114300" y="95250"/>
            <a:ext cx="4953000" cy="4953000"/>
          </a:xfrm>
          <a:prstGeom prst="rect">
            <a:avLst/>
          </a:prstGeom>
          <a:noFill/>
          <a:ln>
            <a:noFill/>
          </a:ln>
        </p:spPr>
      </p:pic>
      <p:cxnSp>
        <p:nvCxnSpPr>
          <p:cNvPr id="81" name="Google Shape;81;p17"/>
          <p:cNvCxnSpPr/>
          <p:nvPr/>
        </p:nvCxnSpPr>
        <p:spPr>
          <a:xfrm rot="10800000">
            <a:off x="3032025" y="550000"/>
            <a:ext cx="679500" cy="345000"/>
          </a:xfrm>
          <a:prstGeom prst="straightConnector1">
            <a:avLst/>
          </a:prstGeom>
          <a:noFill/>
          <a:ln cap="flat" cmpd="sng" w="9525">
            <a:solidFill>
              <a:schemeClr val="accent2"/>
            </a:solidFill>
            <a:prstDash val="solid"/>
            <a:round/>
            <a:headEnd len="med" w="med" type="none"/>
            <a:tailEnd len="med" w="med" type="triangle"/>
          </a:ln>
        </p:spPr>
      </p:cxnSp>
      <p:cxnSp>
        <p:nvCxnSpPr>
          <p:cNvPr id="82" name="Google Shape;82;p17"/>
          <p:cNvCxnSpPr/>
          <p:nvPr/>
        </p:nvCxnSpPr>
        <p:spPr>
          <a:xfrm flipH="1">
            <a:off x="1382425" y="496025"/>
            <a:ext cx="733200" cy="323400"/>
          </a:xfrm>
          <a:prstGeom prst="straightConnector1">
            <a:avLst/>
          </a:prstGeom>
          <a:noFill/>
          <a:ln cap="flat" cmpd="sng" w="9525">
            <a:solidFill>
              <a:schemeClr val="accent2"/>
            </a:solidFill>
            <a:prstDash val="solid"/>
            <a:round/>
            <a:headEnd len="med" w="med" type="none"/>
            <a:tailEnd len="med" w="med" type="triangle"/>
          </a:ln>
        </p:spPr>
      </p:cxnSp>
      <p:cxnSp>
        <p:nvCxnSpPr>
          <p:cNvPr id="83" name="Google Shape;83;p17"/>
          <p:cNvCxnSpPr/>
          <p:nvPr/>
        </p:nvCxnSpPr>
        <p:spPr>
          <a:xfrm flipH="1">
            <a:off x="401175" y="1541975"/>
            <a:ext cx="161700" cy="549900"/>
          </a:xfrm>
          <a:prstGeom prst="straightConnector1">
            <a:avLst/>
          </a:prstGeom>
          <a:noFill/>
          <a:ln cap="flat" cmpd="sng" w="9525">
            <a:solidFill>
              <a:schemeClr val="accent2"/>
            </a:solidFill>
            <a:prstDash val="solid"/>
            <a:round/>
            <a:headEnd len="med" w="med" type="none"/>
            <a:tailEnd len="med" w="med" type="triangle"/>
          </a:ln>
        </p:spPr>
      </p:cxnSp>
      <p:cxnSp>
        <p:nvCxnSpPr>
          <p:cNvPr id="84" name="Google Shape;84;p17"/>
          <p:cNvCxnSpPr/>
          <p:nvPr/>
        </p:nvCxnSpPr>
        <p:spPr>
          <a:xfrm>
            <a:off x="433475" y="3030025"/>
            <a:ext cx="355800" cy="711600"/>
          </a:xfrm>
          <a:prstGeom prst="straightConnector1">
            <a:avLst/>
          </a:prstGeom>
          <a:noFill/>
          <a:ln cap="flat" cmpd="sng" w="9525">
            <a:solidFill>
              <a:schemeClr val="accent2"/>
            </a:solidFill>
            <a:prstDash val="solid"/>
            <a:round/>
            <a:headEnd len="med" w="med" type="none"/>
            <a:tailEnd len="med" w="med" type="triangle"/>
          </a:ln>
        </p:spPr>
      </p:cxnSp>
      <p:cxnSp>
        <p:nvCxnSpPr>
          <p:cNvPr id="85" name="Google Shape;85;p17"/>
          <p:cNvCxnSpPr/>
          <p:nvPr/>
        </p:nvCxnSpPr>
        <p:spPr>
          <a:xfrm>
            <a:off x="1403950" y="4356350"/>
            <a:ext cx="711600" cy="323400"/>
          </a:xfrm>
          <a:prstGeom prst="straightConnector1">
            <a:avLst/>
          </a:prstGeom>
          <a:noFill/>
          <a:ln cap="flat" cmpd="sng" w="9525">
            <a:solidFill>
              <a:schemeClr val="accent2"/>
            </a:solidFill>
            <a:prstDash val="solid"/>
            <a:round/>
            <a:headEnd len="med" w="med" type="none"/>
            <a:tailEnd len="med" w="med" type="triangle"/>
          </a:ln>
        </p:spPr>
      </p:cxnSp>
      <p:cxnSp>
        <p:nvCxnSpPr>
          <p:cNvPr id="86" name="Google Shape;86;p17"/>
          <p:cNvCxnSpPr/>
          <p:nvPr/>
        </p:nvCxnSpPr>
        <p:spPr>
          <a:xfrm flipH="1" rot="10800000">
            <a:off x="2924350" y="4183925"/>
            <a:ext cx="776400" cy="506700"/>
          </a:xfrm>
          <a:prstGeom prst="straightConnector1">
            <a:avLst/>
          </a:prstGeom>
          <a:noFill/>
          <a:ln cap="flat" cmpd="sng" w="9525">
            <a:solidFill>
              <a:schemeClr val="accent2"/>
            </a:solidFill>
            <a:prstDash val="solid"/>
            <a:round/>
            <a:headEnd len="med" w="med" type="none"/>
            <a:tailEnd len="med" w="med" type="triangle"/>
          </a:ln>
        </p:spPr>
      </p:cxnSp>
      <p:cxnSp>
        <p:nvCxnSpPr>
          <p:cNvPr id="87" name="Google Shape;87;p17"/>
          <p:cNvCxnSpPr/>
          <p:nvPr/>
        </p:nvCxnSpPr>
        <p:spPr>
          <a:xfrm flipH="1" rot="10800000">
            <a:off x="4218325" y="2922225"/>
            <a:ext cx="409800" cy="744000"/>
          </a:xfrm>
          <a:prstGeom prst="straightConnector1">
            <a:avLst/>
          </a:prstGeom>
          <a:noFill/>
          <a:ln cap="flat" cmpd="sng" w="9525">
            <a:solidFill>
              <a:schemeClr val="accent2"/>
            </a:solidFill>
            <a:prstDash val="solid"/>
            <a:round/>
            <a:headEnd len="med" w="med" type="none"/>
            <a:tailEnd len="med" w="med" type="triangle"/>
          </a:ln>
        </p:spPr>
      </p:cxnSp>
      <p:cxnSp>
        <p:nvCxnSpPr>
          <p:cNvPr id="88" name="Google Shape;88;p17"/>
          <p:cNvCxnSpPr/>
          <p:nvPr/>
        </p:nvCxnSpPr>
        <p:spPr>
          <a:xfrm rot="10800000">
            <a:off x="4380000" y="1617350"/>
            <a:ext cx="237300" cy="636300"/>
          </a:xfrm>
          <a:prstGeom prst="straightConnector1">
            <a:avLst/>
          </a:prstGeom>
          <a:noFill/>
          <a:ln cap="flat" cmpd="sng" w="9525">
            <a:solidFill>
              <a:schemeClr val="accent2"/>
            </a:solidFill>
            <a:prstDash val="solid"/>
            <a:round/>
            <a:headEnd len="med" w="med" type="none"/>
            <a:tailEnd len="med" w="med" type="triangle"/>
          </a:ln>
        </p:spPr>
      </p:cxnSp>
      <p:sp>
        <p:nvSpPr>
          <p:cNvPr id="89" name="Google Shape;89;p17"/>
          <p:cNvSpPr/>
          <p:nvPr/>
        </p:nvSpPr>
        <p:spPr>
          <a:xfrm>
            <a:off x="2577150" y="3278050"/>
            <a:ext cx="690100" cy="323475"/>
          </a:xfrm>
          <a:custGeom>
            <a:rect b="b" l="l" r="r" t="t"/>
            <a:pathLst>
              <a:path extrusionOk="0" h="12939" w="27604">
                <a:moveTo>
                  <a:pt x="0" y="12939"/>
                </a:moveTo>
                <a:cubicBezTo>
                  <a:pt x="3019" y="12364"/>
                  <a:pt x="13514" y="11646"/>
                  <a:pt x="18115" y="9489"/>
                </a:cubicBezTo>
                <a:cubicBezTo>
                  <a:pt x="22716" y="7333"/>
                  <a:pt x="26023" y="1582"/>
                  <a:pt x="27604" y="0"/>
                </a:cubicBezTo>
              </a:path>
            </a:pathLst>
          </a:custGeom>
          <a:noFill/>
          <a:ln cap="flat" cmpd="sng" w="9525">
            <a:solidFill>
              <a:srgbClr val="4A86E8"/>
            </a:solidFill>
            <a:prstDash val="solid"/>
            <a:round/>
            <a:headEnd len="med" w="med" type="none"/>
            <a:tailEnd len="med" w="med" type="triangle"/>
          </a:ln>
        </p:spPr>
      </p:sp>
      <p:sp>
        <p:nvSpPr>
          <p:cNvPr id="90" name="Google Shape;90;p17"/>
          <p:cNvSpPr/>
          <p:nvPr/>
        </p:nvSpPr>
        <p:spPr>
          <a:xfrm>
            <a:off x="1930150" y="1561739"/>
            <a:ext cx="614650" cy="282150"/>
          </a:xfrm>
          <a:custGeom>
            <a:rect b="b" l="l" r="r" t="t"/>
            <a:pathLst>
              <a:path extrusionOk="0" h="11286" w="24586">
                <a:moveTo>
                  <a:pt x="24586" y="503"/>
                </a:moveTo>
                <a:cubicBezTo>
                  <a:pt x="22573" y="575"/>
                  <a:pt x="16607" y="-863"/>
                  <a:pt x="12509" y="934"/>
                </a:cubicBezTo>
                <a:cubicBezTo>
                  <a:pt x="8411" y="2731"/>
                  <a:pt x="2085" y="9561"/>
                  <a:pt x="0" y="11286"/>
                </a:cubicBezTo>
              </a:path>
            </a:pathLst>
          </a:custGeom>
          <a:noFill/>
          <a:ln cap="flat" cmpd="sng" w="9525">
            <a:solidFill>
              <a:srgbClr val="4A86E8"/>
            </a:solidFill>
            <a:prstDash val="solid"/>
            <a:round/>
            <a:headEnd len="med" w="med" type="none"/>
            <a:tailEnd len="med" w="med" type="triangle"/>
          </a:ln>
        </p:spPr>
      </p:sp>
      <p:sp>
        <p:nvSpPr>
          <p:cNvPr id="91" name="Google Shape;91;p17"/>
          <p:cNvSpPr txBox="1"/>
          <p:nvPr/>
        </p:nvSpPr>
        <p:spPr>
          <a:xfrm>
            <a:off x="5229775" y="194100"/>
            <a:ext cx="3623100" cy="34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C9DAF8"/>
                </a:solidFill>
              </a:rPr>
              <a:t>How to use this diagram:</a:t>
            </a:r>
            <a:endParaRPr sz="1800">
              <a:solidFill>
                <a:srgbClr val="C9DAF8"/>
              </a:solidFill>
            </a:endParaRPr>
          </a:p>
        </p:txBody>
      </p:sp>
      <p:sp>
        <p:nvSpPr>
          <p:cNvPr id="92" name="Google Shape;92;p17"/>
          <p:cNvSpPr txBox="1"/>
          <p:nvPr/>
        </p:nvSpPr>
        <p:spPr>
          <a:xfrm>
            <a:off x="5348375" y="711675"/>
            <a:ext cx="3623100" cy="409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u="sng">
                <a:solidFill>
                  <a:srgbClr val="FFFFFF"/>
                </a:solidFill>
              </a:rPr>
              <a:t>First:</a:t>
            </a:r>
            <a:r>
              <a:rPr lang="en">
                <a:solidFill>
                  <a:srgbClr val="FFFFFF"/>
                </a:solidFill>
              </a:rPr>
              <a:t> identify what lunar phase you are looking at, for example waxing crescent.</a:t>
            </a:r>
            <a:endParaRPr>
              <a:solidFill>
                <a:srgbClr val="FFFFFF"/>
              </a:solidFill>
            </a:endParaRPr>
          </a:p>
          <a:p>
            <a:pPr indent="0" lvl="0" marL="0" rtl="0" algn="l">
              <a:spcBef>
                <a:spcPts val="0"/>
              </a:spcBef>
              <a:spcAft>
                <a:spcPts val="0"/>
              </a:spcAft>
              <a:buNone/>
            </a:pPr>
            <a:r>
              <a:t/>
            </a:r>
            <a:endParaRPr/>
          </a:p>
          <a:p>
            <a:pPr indent="0" lvl="0" marL="0" rtl="0" algn="l">
              <a:spcBef>
                <a:spcPts val="0"/>
              </a:spcBef>
              <a:spcAft>
                <a:spcPts val="0"/>
              </a:spcAft>
              <a:buNone/>
            </a:pPr>
            <a:r>
              <a:rPr b="1" lang="en" u="sng">
                <a:solidFill>
                  <a:srgbClr val="FFFFFF"/>
                </a:solidFill>
              </a:rPr>
              <a:t>Second:</a:t>
            </a:r>
            <a:r>
              <a:rPr lang="en">
                <a:solidFill>
                  <a:srgbClr val="FFFFFF"/>
                </a:solidFill>
              </a:rPr>
              <a:t> Where is it in the sky? Let’s say it’s about 45 degrees above the horizon, towards the east.</a:t>
            </a:r>
            <a:endParaRPr>
              <a:solidFill>
                <a:srgbClr val="FFFFFF"/>
              </a:solidFill>
            </a:endParaRPr>
          </a:p>
          <a:p>
            <a:pPr indent="0" lvl="0" marL="0" rtl="0" algn="l">
              <a:spcBef>
                <a:spcPts val="0"/>
              </a:spcBef>
              <a:spcAft>
                <a:spcPts val="0"/>
              </a:spcAft>
              <a:buNone/>
            </a:pPr>
            <a:r>
              <a:t/>
            </a:r>
            <a:endParaRPr/>
          </a:p>
          <a:p>
            <a:pPr indent="0" lvl="0" marL="0" rtl="0" algn="l">
              <a:spcBef>
                <a:spcPts val="0"/>
              </a:spcBef>
              <a:spcAft>
                <a:spcPts val="0"/>
              </a:spcAft>
              <a:buNone/>
            </a:pPr>
            <a:r>
              <a:rPr b="1" lang="en" u="sng">
                <a:solidFill>
                  <a:srgbClr val="FFFFFF"/>
                </a:solidFill>
              </a:rPr>
              <a:t>Third:</a:t>
            </a:r>
            <a:r>
              <a:rPr lang="en">
                <a:solidFill>
                  <a:srgbClr val="FFFFFF"/>
                </a:solidFill>
              </a:rPr>
              <a:t> What location(time) on the Earth corresponds to that? That is, where would you need to stand for the Moon to appear 45 degrees above the eastern horizon?</a:t>
            </a:r>
            <a:endParaRPr>
              <a:solidFill>
                <a:srgbClr val="FFFFFF"/>
              </a:solidFill>
            </a:endParaRPr>
          </a:p>
          <a:p>
            <a:pPr indent="0" lvl="0" marL="0" rtl="0" algn="l">
              <a:spcBef>
                <a:spcPts val="0"/>
              </a:spcBef>
              <a:spcAft>
                <a:spcPts val="0"/>
              </a:spcAft>
              <a:buNone/>
            </a:pPr>
            <a:r>
              <a:rPr lang="en">
                <a:solidFill>
                  <a:srgbClr val="FFFFFF"/>
                </a:solidFill>
              </a:rPr>
              <a:t>In this example, it would be noon. (East is counterclockwise. Earth rotates towards the east)</a:t>
            </a:r>
            <a:endParaRPr>
              <a:solidFill>
                <a:srgbClr val="FFFFFF"/>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rgbClr val="FFFFFF"/>
                </a:solidFill>
              </a:rPr>
              <a:t>If it’s between two points, then interpolate.</a:t>
            </a:r>
            <a:endParaRPr>
              <a:solidFill>
                <a:srgbClr val="FFFFFF"/>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rgbClr val="FFFFFF"/>
                </a:solidFill>
              </a:rPr>
              <a:t>→ So, if the waxing crescent moon is about halfway between the horizon and its highest point, it’s about noon.</a:t>
            </a:r>
            <a:endParaRPr>
              <a:solidFill>
                <a:srgbClr val="FFFFFF"/>
              </a:solidFill>
            </a:endParaRPr>
          </a:p>
          <a:p>
            <a:pPr indent="0" lvl="0" marL="0" rtl="0" algn="l">
              <a:spcBef>
                <a:spcPts val="0"/>
              </a:spcBef>
              <a:spcAft>
                <a:spcPts val="0"/>
              </a:spcAft>
              <a:buNone/>
            </a:pPr>
            <a:r>
              <a:t/>
            </a:r>
            <a:endParaRPr>
              <a:solidFill>
                <a:srgbClr val="FFFF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00"/>
        </a:solidFill>
      </p:bgPr>
    </p:bg>
    <p:spTree>
      <p:nvGrpSpPr>
        <p:cNvPr id="96" name="Shape 96"/>
        <p:cNvGrpSpPr/>
        <p:nvPr/>
      </p:nvGrpSpPr>
      <p:grpSpPr>
        <a:xfrm>
          <a:off x="0" y="0"/>
          <a:ext cx="0" cy="0"/>
          <a:chOff x="0" y="0"/>
          <a:chExt cx="0" cy="0"/>
        </a:xfrm>
      </p:grpSpPr>
      <p:sp>
        <p:nvSpPr>
          <p:cNvPr id="97" name="Google Shape;97;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Planet Definition</a:t>
            </a:r>
            <a:endParaRPr/>
          </a:p>
        </p:txBody>
      </p:sp>
      <p:sp>
        <p:nvSpPr>
          <p:cNvPr id="98" name="Google Shape;98;p1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solidFill>
                  <a:srgbClr val="FFFFFF"/>
                </a:solidFill>
              </a:rPr>
              <a:t>The IAU ... resolves that planets and other bodies, except satellites, in our Solar System be defined into three distinct categories in the following way:</a:t>
            </a:r>
            <a:endParaRPr sz="1400">
              <a:solidFill>
                <a:srgbClr val="FFFFFF"/>
              </a:solidFill>
            </a:endParaRPr>
          </a:p>
          <a:p>
            <a:pPr indent="0" lvl="0" marL="0" rtl="0" algn="l">
              <a:spcBef>
                <a:spcPts val="1600"/>
              </a:spcBef>
              <a:spcAft>
                <a:spcPts val="0"/>
              </a:spcAft>
              <a:buNone/>
            </a:pPr>
            <a:r>
              <a:rPr lang="en" sz="1400">
                <a:solidFill>
                  <a:srgbClr val="FFFFFF"/>
                </a:solidFill>
              </a:rPr>
              <a:t>(1) A planet </a:t>
            </a:r>
            <a:r>
              <a:rPr baseline="30000" lang="en" sz="1400">
                <a:solidFill>
                  <a:srgbClr val="FFFFFF"/>
                </a:solidFill>
              </a:rPr>
              <a:t> </a:t>
            </a:r>
            <a:r>
              <a:rPr lang="en" sz="1400">
                <a:solidFill>
                  <a:srgbClr val="FFFFFF"/>
                </a:solidFill>
              </a:rPr>
              <a:t>is a celestial body that (a) is in orbit around the Sun, (b) has sufficient mass for its self-gravity to overcome rigid body forces so that it assumes a</a:t>
            </a:r>
            <a:r>
              <a:rPr lang="en" sz="1400">
                <a:solidFill>
                  <a:srgbClr val="FFFFFF"/>
                </a:solidFill>
                <a:uFill>
                  <a:noFill/>
                </a:uFill>
                <a:hlinkClick r:id="rId3">
                  <a:extLst>
                    <a:ext uri="{A12FA001-AC4F-418D-AE19-62706E023703}">
                      <ahyp:hlinkClr val="tx"/>
                    </a:ext>
                  </a:extLst>
                </a:hlinkClick>
              </a:rPr>
              <a:t> </a:t>
            </a:r>
            <a:r>
              <a:rPr lang="en" sz="1400" u="sng">
                <a:solidFill>
                  <a:srgbClr val="FFFFFF"/>
                </a:solidFill>
                <a:hlinkClick r:id="rId4">
                  <a:extLst>
                    <a:ext uri="{A12FA001-AC4F-418D-AE19-62706E023703}">
                      <ahyp:hlinkClr val="tx"/>
                    </a:ext>
                  </a:extLst>
                </a:hlinkClick>
              </a:rPr>
              <a:t>hydrostatic equilibrium</a:t>
            </a:r>
            <a:r>
              <a:rPr lang="en" sz="1400">
                <a:solidFill>
                  <a:srgbClr val="FFFFFF"/>
                </a:solidFill>
              </a:rPr>
              <a:t> (nearly round) shape, and (c) has</a:t>
            </a:r>
            <a:r>
              <a:rPr lang="en" sz="1400">
                <a:solidFill>
                  <a:srgbClr val="FFFFFF"/>
                </a:solidFill>
                <a:uFill>
                  <a:noFill/>
                </a:uFill>
                <a:hlinkClick r:id="rId5">
                  <a:extLst>
                    <a:ext uri="{A12FA001-AC4F-418D-AE19-62706E023703}">
                      <ahyp:hlinkClr val="tx"/>
                    </a:ext>
                  </a:extLst>
                </a:hlinkClick>
              </a:rPr>
              <a:t> </a:t>
            </a:r>
            <a:r>
              <a:rPr lang="en" sz="1400" u="sng">
                <a:solidFill>
                  <a:srgbClr val="FFFFFF"/>
                </a:solidFill>
                <a:hlinkClick r:id="rId6">
                  <a:extLst>
                    <a:ext uri="{A12FA001-AC4F-418D-AE19-62706E023703}">
                      <ahyp:hlinkClr val="tx"/>
                    </a:ext>
                  </a:extLst>
                </a:hlinkClick>
              </a:rPr>
              <a:t>cleared the neighbourhood</a:t>
            </a:r>
            <a:r>
              <a:rPr lang="en" sz="1400">
                <a:solidFill>
                  <a:srgbClr val="FFFFFF"/>
                </a:solidFill>
              </a:rPr>
              <a:t> around its orbit.</a:t>
            </a:r>
            <a:endParaRPr sz="1400">
              <a:solidFill>
                <a:srgbClr val="FFFFFF"/>
              </a:solidFill>
            </a:endParaRPr>
          </a:p>
          <a:p>
            <a:pPr indent="0" lvl="0" marL="0" rtl="0" algn="l">
              <a:spcBef>
                <a:spcPts val="1600"/>
              </a:spcBef>
              <a:spcAft>
                <a:spcPts val="0"/>
              </a:spcAft>
              <a:buNone/>
            </a:pPr>
            <a:r>
              <a:rPr lang="en" sz="1400">
                <a:solidFill>
                  <a:srgbClr val="FFFFFF"/>
                </a:solidFill>
              </a:rPr>
              <a:t>(2) A "</a:t>
            </a:r>
            <a:r>
              <a:rPr i="1" lang="en" sz="1400">
                <a:solidFill>
                  <a:srgbClr val="FFFFFF"/>
                </a:solidFill>
              </a:rPr>
              <a:t>dwarf planet</a:t>
            </a:r>
            <a:r>
              <a:rPr lang="en" sz="1400">
                <a:solidFill>
                  <a:srgbClr val="FFFFFF"/>
                </a:solidFill>
              </a:rPr>
              <a:t>" is a celestial body that (a) is in orbit around the Sun, (b) has sufficient mass for its self-gravity to overcome rigid body forces so that it assumes a hydrostatic equilibrium (nearly round) shape,</a:t>
            </a:r>
            <a:r>
              <a:rPr baseline="30000" lang="en" sz="1400">
                <a:solidFill>
                  <a:srgbClr val="FFFFFF"/>
                </a:solidFill>
              </a:rPr>
              <a:t>2</a:t>
            </a:r>
            <a:r>
              <a:rPr lang="en" sz="1400">
                <a:solidFill>
                  <a:srgbClr val="FFFFFF"/>
                </a:solidFill>
              </a:rPr>
              <a:t> (c) has not cleared the neighbourhood around its orbit, and (d) is not a</a:t>
            </a:r>
            <a:r>
              <a:rPr lang="en" sz="1400">
                <a:solidFill>
                  <a:srgbClr val="FFFFFF"/>
                </a:solidFill>
                <a:uFill>
                  <a:noFill/>
                </a:uFill>
                <a:hlinkClick r:id="rId7">
                  <a:extLst>
                    <a:ext uri="{A12FA001-AC4F-418D-AE19-62706E023703}">
                      <ahyp:hlinkClr val="tx"/>
                    </a:ext>
                  </a:extLst>
                </a:hlinkClick>
              </a:rPr>
              <a:t> </a:t>
            </a:r>
            <a:r>
              <a:rPr lang="en" sz="1400" u="sng">
                <a:solidFill>
                  <a:srgbClr val="FFFFFF"/>
                </a:solidFill>
                <a:hlinkClick r:id="rId8">
                  <a:extLst>
                    <a:ext uri="{A12FA001-AC4F-418D-AE19-62706E023703}">
                      <ahyp:hlinkClr val="tx"/>
                    </a:ext>
                  </a:extLst>
                </a:hlinkClick>
              </a:rPr>
              <a:t>satellite</a:t>
            </a:r>
            <a:r>
              <a:rPr lang="en" sz="1400">
                <a:solidFill>
                  <a:srgbClr val="FFFFFF"/>
                </a:solidFill>
              </a:rPr>
              <a:t>.</a:t>
            </a:r>
            <a:endParaRPr sz="1400">
              <a:solidFill>
                <a:srgbClr val="FFFFFF"/>
              </a:solidFill>
            </a:endParaRPr>
          </a:p>
          <a:p>
            <a:pPr indent="0" lvl="0" marL="0" rtl="0" algn="l">
              <a:spcBef>
                <a:spcPts val="1600"/>
              </a:spcBef>
              <a:spcAft>
                <a:spcPts val="1600"/>
              </a:spcAft>
              <a:buNone/>
            </a:pPr>
            <a:r>
              <a:rPr lang="en" sz="1400">
                <a:solidFill>
                  <a:srgbClr val="FFFFFF"/>
                </a:solidFill>
              </a:rPr>
              <a:t>(3) All other objects,</a:t>
            </a:r>
            <a:r>
              <a:rPr baseline="30000" lang="en" sz="1400">
                <a:solidFill>
                  <a:srgbClr val="FFFFFF"/>
                </a:solidFill>
              </a:rPr>
              <a:t>3</a:t>
            </a:r>
            <a:r>
              <a:rPr lang="en" sz="1400">
                <a:solidFill>
                  <a:srgbClr val="FFFFFF"/>
                </a:solidFill>
              </a:rPr>
              <a:t> except satellites, orbiting the Sun shall be referred to collectively as "</a:t>
            </a:r>
            <a:r>
              <a:rPr lang="en" sz="1400" u="sng">
                <a:solidFill>
                  <a:srgbClr val="FFFFFF"/>
                </a:solidFill>
                <a:hlinkClick r:id="rId9">
                  <a:extLst>
                    <a:ext uri="{A12FA001-AC4F-418D-AE19-62706E023703}">
                      <ahyp:hlinkClr val="tx"/>
                    </a:ext>
                  </a:extLst>
                </a:hlinkClick>
              </a:rPr>
              <a:t>Small Solar System Bodies</a:t>
            </a:r>
            <a:r>
              <a:rPr lang="en" sz="1400">
                <a:solidFill>
                  <a:srgbClr val="FFFFFF"/>
                </a:solidFill>
              </a:rPr>
              <a:t>."</a:t>
            </a:r>
            <a:endParaRPr sz="1400">
              <a:solidFill>
                <a:srgbClr val="FFFFF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00"/>
        </a:solidFill>
      </p:bgPr>
    </p:bg>
    <p:spTree>
      <p:nvGrpSpPr>
        <p:cNvPr id="102" name="Shape 102"/>
        <p:cNvGrpSpPr/>
        <p:nvPr/>
      </p:nvGrpSpPr>
      <p:grpSpPr>
        <a:xfrm>
          <a:off x="0" y="0"/>
          <a:ext cx="0" cy="0"/>
          <a:chOff x="0" y="0"/>
          <a:chExt cx="0" cy="0"/>
        </a:xfrm>
      </p:grpSpPr>
      <p:sp>
        <p:nvSpPr>
          <p:cNvPr id="103" name="Google Shape;103;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105" name="Google Shape;105;p19"/>
          <p:cNvPicPr preferRelativeResize="0"/>
          <p:nvPr/>
        </p:nvPicPr>
        <p:blipFill>
          <a:blip r:embed="rId3">
            <a:alphaModFix/>
          </a:blip>
          <a:stretch>
            <a:fillRect/>
          </a:stretch>
        </p:blipFill>
        <p:spPr>
          <a:xfrm>
            <a:off x="762000" y="0"/>
            <a:ext cx="7620000" cy="51435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09" name="Shape 109"/>
        <p:cNvGrpSpPr/>
        <p:nvPr/>
      </p:nvGrpSpPr>
      <p:grpSpPr>
        <a:xfrm>
          <a:off x="0" y="0"/>
          <a:ext cx="0" cy="0"/>
          <a:chOff x="0" y="0"/>
          <a:chExt cx="0" cy="0"/>
        </a:xfrm>
      </p:grpSpPr>
      <p:pic>
        <p:nvPicPr>
          <p:cNvPr id="110" name="Google Shape;110;p20"/>
          <p:cNvPicPr preferRelativeResize="0"/>
          <p:nvPr/>
        </p:nvPicPr>
        <p:blipFill>
          <a:blip r:embed="rId3">
            <a:alphaModFix/>
          </a:blip>
          <a:stretch>
            <a:fillRect/>
          </a:stretch>
        </p:blipFill>
        <p:spPr>
          <a:xfrm>
            <a:off x="1240718" y="0"/>
            <a:ext cx="6662565" cy="51435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